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249a1af35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249a1af35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249a1af35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249a1af35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1800"/>
              </a:spcAft>
              <a:buClr>
                <a:schemeClr val="dk1"/>
              </a:buClr>
              <a:buSzPts val="1100"/>
              <a:buFont typeface="Arial"/>
              <a:buNone/>
            </a:pPr>
            <a:r>
              <a:rPr lang="en" sz="1700">
                <a:solidFill>
                  <a:schemeClr val="dk1"/>
                </a:solidFill>
              </a:rPr>
              <a:t>Earth Day</a:t>
            </a:r>
            <a:r>
              <a:rPr lang="en" sz="1700">
                <a:solidFill>
                  <a:schemeClr val="dk1"/>
                </a:solidFill>
              </a:rPr>
              <a:t>– COORDINATED EVENT WITH SCHOOLS, GREEN TEAM AND PRINCE GEORGE’S COUNTY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249a1af35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249a1af35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249a1af3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249a1af3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800"/>
              </a:spcBef>
              <a:spcAft>
                <a:spcPts val="0"/>
              </a:spcAft>
              <a:buClr>
                <a:schemeClr val="dk1"/>
              </a:buClr>
              <a:buSzPts val="1100"/>
              <a:buFont typeface="Arial"/>
              <a:buNone/>
            </a:pPr>
            <a:r>
              <a:rPr lang="en" sz="1400">
                <a:solidFill>
                  <a:schemeClr val="dk1"/>
                </a:solidFill>
              </a:rPr>
              <a:t>What makes MtR a great place to live. We can all speak…</a:t>
            </a:r>
            <a:endParaRPr sz="1400">
              <a:solidFill>
                <a:schemeClr val="dk1"/>
              </a:solidFill>
            </a:endParaRPr>
          </a:p>
          <a:p>
            <a:pPr indent="0" lvl="0" marL="0" rtl="0" algn="l">
              <a:lnSpc>
                <a:spcPct val="115000"/>
              </a:lnSpc>
              <a:spcBef>
                <a:spcPts val="2800"/>
              </a:spcBef>
              <a:spcAft>
                <a:spcPts val="0"/>
              </a:spcAft>
              <a:buClr>
                <a:schemeClr val="dk1"/>
              </a:buClr>
              <a:buSzPts val="1100"/>
              <a:buFont typeface="Arial"/>
              <a:buNone/>
            </a:pPr>
            <a:r>
              <a:rPr lang="en" sz="1400">
                <a:solidFill>
                  <a:schemeClr val="dk1"/>
                </a:solidFill>
              </a:rPr>
              <a:t>Draft talking points</a:t>
            </a:r>
            <a:endParaRPr sz="1400">
              <a:solidFill>
                <a:schemeClr val="dk1"/>
              </a:solidFill>
            </a:endParaRPr>
          </a:p>
          <a:p>
            <a:pPr indent="-317500" lvl="0" marL="457200" rtl="0" algn="l">
              <a:lnSpc>
                <a:spcPct val="115000"/>
              </a:lnSpc>
              <a:spcBef>
                <a:spcPts val="2800"/>
              </a:spcBef>
              <a:spcAft>
                <a:spcPts val="0"/>
              </a:spcAft>
              <a:buClr>
                <a:schemeClr val="dk1"/>
              </a:buClr>
              <a:buSzPts val="1400"/>
              <a:buChar char="●"/>
            </a:pPr>
            <a:r>
              <a:rPr lang="en" sz="1400">
                <a:solidFill>
                  <a:schemeClr val="dk1"/>
                </a:solidFill>
              </a:rPr>
              <a:t>Intro</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About Us</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Events</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Pink to send</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Impact</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Anecdotes</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Start a PPT (Steph)</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Emily: Grants</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Steph: Events</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Bethany: Quotes</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Slide for upcoming calendar for 2025</a:t>
            </a:r>
            <a:endParaRPr sz="1400">
              <a:solidFill>
                <a:schemeClr val="dk1"/>
              </a:solidFill>
            </a:endParaRPr>
          </a:p>
          <a:p>
            <a:pPr indent="0" lvl="0" marL="0" rtl="0" algn="l">
              <a:lnSpc>
                <a:spcPct val="115000"/>
              </a:lnSpc>
              <a:spcBef>
                <a:spcPts val="2800"/>
              </a:spcBef>
              <a:spcAft>
                <a:spcPts val="2800"/>
              </a:spcAft>
              <a:buClr>
                <a:schemeClr val="dk1"/>
              </a:buClr>
              <a:buSzPts val="1100"/>
              <a:buFont typeface="Arial"/>
              <a:buNone/>
            </a:pPr>
            <a:r>
              <a:rPr lang="en" sz="1400">
                <a:solidFill>
                  <a:schemeClr val="dk1"/>
                </a:solidFill>
              </a:rPr>
              <a:t>Introduce who we are, what we do and updates from grant applicants, and impact data. No more than 7 or 8 minutes.</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249a1af35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249a1af35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Speaker Notes: Neighbors turned up to pick up trash along busy streets and then gathered at J&amp;J Taqueria for a delicious brunch.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253a1e90d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253a1e90d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a:solidFill>
                  <a:schemeClr val="dk1"/>
                </a:solidFill>
              </a:rPr>
              <a:t>Speaker Notes: </a:t>
            </a:r>
            <a:r>
              <a:rPr lang="en">
                <a:solidFill>
                  <a:schemeClr val="dk1"/>
                </a:solidFill>
              </a:rPr>
              <a:t>Pride 2024 featured a joyful parade through the heart of town followed by a community resource and solidarity fair featuring more than a dozen local LGBTQ+ supportive organizations.</a:t>
            </a:r>
            <a:endParaRPr sz="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253a1e90d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253a1e90d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a:solidFill>
                  <a:schemeClr val="dk1"/>
                </a:solidFill>
              </a:rPr>
              <a:t>Speaker Notes: </a:t>
            </a:r>
            <a:r>
              <a:rPr lang="en">
                <a:solidFill>
                  <a:srgbClr val="222222"/>
                </a:solidFill>
                <a:highlight>
                  <a:schemeClr val="lt1"/>
                </a:highlight>
              </a:rPr>
              <a:t>Held on a beautiful Saturday afternoon in September, Porchfest drew over 20 kids for a front porch art project, and 100+ neighbors came out for shows on 31st Street, neighboring </a:t>
            </a:r>
            <a:r>
              <a:rPr lang="en">
                <a:solidFill>
                  <a:srgbClr val="222222"/>
                </a:solidFill>
                <a:highlight>
                  <a:schemeClr val="lt1"/>
                </a:highlight>
              </a:rPr>
              <a:t>porches,</a:t>
            </a:r>
            <a:r>
              <a:rPr lang="en">
                <a:solidFill>
                  <a:srgbClr val="222222"/>
                </a:solidFill>
                <a:highlight>
                  <a:schemeClr val="lt1"/>
                </a:highlight>
              </a:rPr>
              <a:t> and a Cuban music dance party at the Gazebo.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253a1e90d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253a1e90d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Speaker Notes: 2nd annual Sweaty Sweater was a success! Word is out about how fun the event is and we had a 33% increase in registrations over last year! 206 registrations this year and we gave out more than 100+ medals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253a1e90d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253a1e90d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26c3ec8cc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26c3ec8cc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a524729ce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a524729ce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19.jpg"/><Relationship Id="rId5"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1.jpg"/><Relationship Id="rId5"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22.jpg"/><Relationship Id="rId5" Type="http://schemas.openxmlformats.org/officeDocument/2006/relationships/image" Target="../media/image8.jpg"/><Relationship Id="rId6"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7.jpg"/><Relationship Id="rId5" Type="http://schemas.openxmlformats.org/officeDocument/2006/relationships/image" Target="../media/image1.jpg"/><Relationship Id="rId6"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mountrainiermd.org/238/Recreation-Committee"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311700" y="4055300"/>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779">
                <a:solidFill>
                  <a:srgbClr val="38761D"/>
                </a:solidFill>
              </a:rPr>
              <a:t>2024-2025 Update to Mount Rainier City Council</a:t>
            </a:r>
            <a:endParaRPr sz="1779">
              <a:solidFill>
                <a:srgbClr val="38761D"/>
              </a:solidFill>
            </a:endParaRPr>
          </a:p>
          <a:p>
            <a:pPr indent="0" lvl="0" marL="0" rtl="0" algn="ctr">
              <a:lnSpc>
                <a:spcPct val="80000"/>
              </a:lnSpc>
              <a:spcBef>
                <a:spcPts val="0"/>
              </a:spcBef>
              <a:spcAft>
                <a:spcPts val="0"/>
              </a:spcAft>
              <a:buSzPts val="935"/>
              <a:buNone/>
            </a:pPr>
            <a:r>
              <a:rPr lang="en" sz="1779">
                <a:solidFill>
                  <a:srgbClr val="38761D"/>
                </a:solidFill>
              </a:rPr>
              <a:t>February 2025</a:t>
            </a:r>
            <a:endParaRPr sz="1779">
              <a:solidFill>
                <a:srgbClr val="38761D"/>
              </a:solidFill>
            </a:endParaRPr>
          </a:p>
        </p:txBody>
      </p:sp>
      <p:pic>
        <p:nvPicPr>
          <p:cNvPr id="55" name="Google Shape;55;p13"/>
          <p:cNvPicPr preferRelativeResize="0"/>
          <p:nvPr/>
        </p:nvPicPr>
        <p:blipFill>
          <a:blip r:embed="rId3">
            <a:alphaModFix/>
          </a:blip>
          <a:stretch>
            <a:fillRect/>
          </a:stretch>
        </p:blipFill>
        <p:spPr>
          <a:xfrm>
            <a:off x="125150" y="61500"/>
            <a:ext cx="8818900" cy="3833275"/>
          </a:xfrm>
          <a:prstGeom prst="rect">
            <a:avLst/>
          </a:prstGeom>
          <a:noFill/>
          <a:ln>
            <a:noFill/>
          </a:ln>
        </p:spPr>
      </p:pic>
      <p:sp>
        <p:nvSpPr>
          <p:cNvPr id="56" name="Google Shape;56;p13"/>
          <p:cNvSpPr/>
          <p:nvPr/>
        </p:nvSpPr>
        <p:spPr>
          <a:xfrm>
            <a:off x="62650" y="3265175"/>
            <a:ext cx="8943900" cy="845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 name="Google Shape;57;p13"/>
          <p:cNvSpPr txBox="1"/>
          <p:nvPr>
            <p:ph type="ctrTitle"/>
          </p:nvPr>
        </p:nvSpPr>
        <p:spPr>
          <a:xfrm>
            <a:off x="311708" y="20027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3300">
                <a:solidFill>
                  <a:srgbClr val="38761D"/>
                </a:solidFill>
              </a:rPr>
              <a:t>Mount Rainier Recreation Committee</a:t>
            </a:r>
            <a:endParaRPr b="1" sz="3300">
              <a:solidFill>
                <a:srgbClr val="38761D"/>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ph type="title"/>
          </p:nvPr>
        </p:nvSpPr>
        <p:spPr>
          <a:xfrm>
            <a:off x="128975" y="116150"/>
            <a:ext cx="8520600" cy="897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Recreation Committee FY25 Grantee</a:t>
            </a:r>
            <a:endParaRPr b="1"/>
          </a:p>
          <a:p>
            <a:pPr indent="0" lvl="0" marL="0" rtl="0" algn="l">
              <a:spcBef>
                <a:spcPts val="0"/>
              </a:spcBef>
              <a:spcAft>
                <a:spcPts val="0"/>
              </a:spcAft>
              <a:buNone/>
            </a:pPr>
            <a:r>
              <a:rPr b="1" lang="en"/>
              <a:t>Gateway Farmers’ Market</a:t>
            </a:r>
            <a:endParaRPr/>
          </a:p>
        </p:txBody>
      </p:sp>
      <p:sp>
        <p:nvSpPr>
          <p:cNvPr id="140" name="Google Shape;140;p22"/>
          <p:cNvSpPr txBox="1"/>
          <p:nvPr>
            <p:ph idx="1" type="body"/>
          </p:nvPr>
        </p:nvSpPr>
        <p:spPr>
          <a:xfrm>
            <a:off x="145100" y="3543300"/>
            <a:ext cx="8743200" cy="15009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275"/>
              <a:buNone/>
            </a:pPr>
            <a:r>
              <a:rPr b="1" lang="en" sz="1600">
                <a:solidFill>
                  <a:schemeClr val="accent4"/>
                </a:solidFill>
                <a:highlight>
                  <a:srgbClr val="FFFFFF"/>
                </a:highlight>
              </a:rPr>
              <a:t>October 19, 2024 | Fall Fest</a:t>
            </a:r>
            <a:endParaRPr b="1" sz="1600">
              <a:solidFill>
                <a:schemeClr val="accent4"/>
              </a:solidFill>
              <a:highlight>
                <a:srgbClr val="FFFFFF"/>
              </a:highlight>
            </a:endParaRPr>
          </a:p>
          <a:p>
            <a:pPr indent="0" lvl="0" marL="0" rtl="0" algn="ctr">
              <a:lnSpc>
                <a:spcPct val="100000"/>
              </a:lnSpc>
              <a:spcBef>
                <a:spcPts val="1200"/>
              </a:spcBef>
              <a:spcAft>
                <a:spcPts val="0"/>
              </a:spcAft>
              <a:buSzPts val="1100"/>
              <a:buNone/>
            </a:pPr>
            <a:r>
              <a:rPr lang="en" sz="1350">
                <a:solidFill>
                  <a:schemeClr val="dk1"/>
                </a:solidFill>
              </a:rPr>
              <a:t>Grant funds helped provide locally sourced </a:t>
            </a:r>
            <a:r>
              <a:rPr lang="en" sz="1350">
                <a:solidFill>
                  <a:schemeClr val="dk1"/>
                </a:solidFill>
              </a:rPr>
              <a:t>food and drink for attendees, as well as Gateway Arts Lab artists, free professional portrait photography on the fall decor scene of the market mini-truck, and free arts programming for kids delivered by Mount Rainier artist Becca Solow with The Creative Workshops DC. Regular market participants were joined by new local producers, including EcoCity Farm and even Mount Rainier’s own TV's bees. </a:t>
            </a:r>
            <a:endParaRPr sz="1200"/>
          </a:p>
        </p:txBody>
      </p:sp>
      <p:pic>
        <p:nvPicPr>
          <p:cNvPr id="141" name="Google Shape;141;p22"/>
          <p:cNvPicPr preferRelativeResize="0"/>
          <p:nvPr/>
        </p:nvPicPr>
        <p:blipFill>
          <a:blip r:embed="rId3">
            <a:alphaModFix/>
          </a:blip>
          <a:stretch>
            <a:fillRect/>
          </a:stretch>
        </p:blipFill>
        <p:spPr>
          <a:xfrm>
            <a:off x="6276350" y="243700"/>
            <a:ext cx="2611849" cy="3236926"/>
          </a:xfrm>
          <a:prstGeom prst="rect">
            <a:avLst/>
          </a:prstGeom>
          <a:noFill/>
          <a:ln>
            <a:noFill/>
          </a:ln>
        </p:spPr>
      </p:pic>
      <p:pic>
        <p:nvPicPr>
          <p:cNvPr id="142" name="Google Shape;142;p22"/>
          <p:cNvPicPr preferRelativeResize="0"/>
          <p:nvPr/>
        </p:nvPicPr>
        <p:blipFill>
          <a:blip r:embed="rId4">
            <a:alphaModFix/>
          </a:blip>
          <a:stretch>
            <a:fillRect/>
          </a:stretch>
        </p:blipFill>
        <p:spPr>
          <a:xfrm>
            <a:off x="145100" y="1224175"/>
            <a:ext cx="3008573" cy="2256445"/>
          </a:xfrm>
          <a:prstGeom prst="rect">
            <a:avLst/>
          </a:prstGeom>
          <a:noFill/>
          <a:ln>
            <a:noFill/>
          </a:ln>
        </p:spPr>
      </p:pic>
      <p:pic>
        <p:nvPicPr>
          <p:cNvPr id="143" name="Google Shape;143;p22"/>
          <p:cNvPicPr preferRelativeResize="0"/>
          <p:nvPr/>
        </p:nvPicPr>
        <p:blipFill>
          <a:blip r:embed="rId5">
            <a:alphaModFix/>
          </a:blip>
          <a:stretch>
            <a:fillRect/>
          </a:stretch>
        </p:blipFill>
        <p:spPr>
          <a:xfrm>
            <a:off x="3234800" y="1224175"/>
            <a:ext cx="2960425" cy="2256449"/>
          </a:xfrm>
          <a:prstGeom prst="rect">
            <a:avLst/>
          </a:prstGeom>
          <a:noFill/>
          <a:ln>
            <a:noFill/>
          </a:ln>
        </p:spPr>
      </p:pic>
      <p:sp>
        <p:nvSpPr>
          <p:cNvPr id="144" name="Google Shape;144;p22"/>
          <p:cNvSpPr txBox="1"/>
          <p:nvPr/>
        </p:nvSpPr>
        <p:spPr>
          <a:xfrm rot="-850765">
            <a:off x="105286" y="1306523"/>
            <a:ext cx="2999278" cy="1044555"/>
          </a:xfrm>
          <a:prstGeom prst="rect">
            <a:avLst/>
          </a:prstGeom>
          <a:solidFill>
            <a:schemeClr val="accent4"/>
          </a:solidFill>
          <a:ln>
            <a:noFill/>
          </a:ln>
        </p:spPr>
        <p:txBody>
          <a:bodyPr anchorCtr="0" anchor="t" bIns="91425" lIns="91425" spcFirstLastPara="1" rIns="91425" wrap="square" tIns="91425">
            <a:noAutofit/>
          </a:bodyPr>
          <a:lstStyle/>
          <a:p>
            <a:pPr indent="0" lvl="0" marL="0" rtl="0" algn="ctr">
              <a:lnSpc>
                <a:spcPct val="95000"/>
              </a:lnSpc>
              <a:spcBef>
                <a:spcPts val="0"/>
              </a:spcBef>
              <a:spcAft>
                <a:spcPts val="1200"/>
              </a:spcAft>
              <a:buClr>
                <a:schemeClr val="dk1"/>
              </a:buClr>
              <a:buSzPts val="275"/>
              <a:buFont typeface="Arial"/>
              <a:buNone/>
            </a:pPr>
            <a:r>
              <a:rPr b="1" lang="en" sz="1000">
                <a:solidFill>
                  <a:schemeClr val="dk1"/>
                </a:solidFill>
              </a:rPr>
              <a:t>“The event fostered community fun, appreciation for agricultural and environmental values, and brought people together. We thank the Mount Rainier Rec Committee for the support and hope to do it again!” - Megan &amp; Gary</a:t>
            </a:r>
            <a:endParaRPr b="1"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2025 upcoming events</a:t>
            </a:r>
            <a:endParaRPr/>
          </a:p>
        </p:txBody>
      </p:sp>
      <p:sp>
        <p:nvSpPr>
          <p:cNvPr id="150" name="Google Shape;150;p23"/>
          <p:cNvSpPr txBox="1"/>
          <p:nvPr/>
        </p:nvSpPr>
        <p:spPr>
          <a:xfrm>
            <a:off x="369775" y="1017725"/>
            <a:ext cx="5635500" cy="1149900"/>
          </a:xfrm>
          <a:prstGeom prst="rect">
            <a:avLst/>
          </a:prstGeom>
          <a:noFill/>
          <a:ln>
            <a:noFill/>
          </a:ln>
        </p:spPr>
        <p:txBody>
          <a:bodyPr anchorCtr="0" anchor="t" bIns="457200" lIns="91425" spcFirstLastPara="1" rIns="91425" wrap="square" tIns="91425">
            <a:spAutoFit/>
          </a:bodyPr>
          <a:lstStyle/>
          <a:p>
            <a:pPr indent="0" lvl="0" marL="0" rtl="0" algn="l">
              <a:lnSpc>
                <a:spcPct val="115000"/>
              </a:lnSpc>
              <a:spcBef>
                <a:spcPts val="1800"/>
              </a:spcBef>
              <a:spcAft>
                <a:spcPts val="1800"/>
              </a:spcAft>
              <a:buNone/>
            </a:pPr>
            <a:r>
              <a:rPr lang="en" sz="1800">
                <a:solidFill>
                  <a:schemeClr val="dk1"/>
                </a:solidFill>
              </a:rPr>
              <a:t>The Recreation Committee plans to host 4 impactful events every year, including:</a:t>
            </a:r>
            <a:endParaRPr sz="1700">
              <a:solidFill>
                <a:schemeClr val="dk1"/>
              </a:solidFill>
            </a:endParaRPr>
          </a:p>
        </p:txBody>
      </p:sp>
      <p:sp>
        <p:nvSpPr>
          <p:cNvPr id="151" name="Google Shape;151;p23"/>
          <p:cNvSpPr/>
          <p:nvPr/>
        </p:nvSpPr>
        <p:spPr>
          <a:xfrm>
            <a:off x="942850" y="2167625"/>
            <a:ext cx="1698300" cy="1901700"/>
          </a:xfrm>
          <a:prstGeom prst="rect">
            <a:avLst/>
          </a:prstGeom>
          <a:solidFill>
            <a:srgbClr val="B6D7A8"/>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1800"/>
              </a:spcBef>
              <a:spcAft>
                <a:spcPts val="0"/>
              </a:spcAft>
              <a:buNone/>
            </a:pPr>
            <a:r>
              <a:rPr b="1" lang="en" sz="1500">
                <a:solidFill>
                  <a:schemeClr val="dk1"/>
                </a:solidFill>
              </a:rPr>
              <a:t>C</a:t>
            </a:r>
            <a:r>
              <a:rPr b="1" lang="en" sz="1500">
                <a:solidFill>
                  <a:schemeClr val="dk1"/>
                </a:solidFill>
              </a:rPr>
              <a:t>OMMUNITY YARD SALE</a:t>
            </a:r>
            <a:r>
              <a:rPr lang="en" sz="1500">
                <a:solidFill>
                  <a:schemeClr val="dk1"/>
                </a:solidFill>
              </a:rPr>
              <a:t> </a:t>
            </a:r>
            <a:endParaRPr sz="1500">
              <a:solidFill>
                <a:schemeClr val="dk1"/>
              </a:solidFill>
            </a:endParaRPr>
          </a:p>
          <a:p>
            <a:pPr indent="0" lvl="0" marL="0" rtl="0" algn="ctr">
              <a:lnSpc>
                <a:spcPct val="115000"/>
              </a:lnSpc>
              <a:spcBef>
                <a:spcPts val="1800"/>
              </a:spcBef>
              <a:spcAft>
                <a:spcPts val="1800"/>
              </a:spcAft>
              <a:buNone/>
            </a:pPr>
            <a:r>
              <a:rPr lang="en" sz="1500">
                <a:solidFill>
                  <a:schemeClr val="dk1"/>
                </a:solidFill>
              </a:rPr>
              <a:t>April 5</a:t>
            </a:r>
            <a:endParaRPr sz="1200">
              <a:solidFill>
                <a:schemeClr val="dk1"/>
              </a:solidFill>
            </a:endParaRPr>
          </a:p>
        </p:txBody>
      </p:sp>
      <p:sp>
        <p:nvSpPr>
          <p:cNvPr id="152" name="Google Shape;152;p23"/>
          <p:cNvSpPr/>
          <p:nvPr/>
        </p:nvSpPr>
        <p:spPr>
          <a:xfrm>
            <a:off x="2872324" y="2167625"/>
            <a:ext cx="1698300" cy="1901700"/>
          </a:xfrm>
          <a:prstGeom prst="rect">
            <a:avLst/>
          </a:prstGeom>
          <a:solidFill>
            <a:srgbClr val="B6D7A8"/>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1800"/>
              </a:spcBef>
              <a:spcAft>
                <a:spcPts val="0"/>
              </a:spcAft>
              <a:buNone/>
            </a:pPr>
            <a:r>
              <a:rPr b="1" lang="en" sz="1500">
                <a:solidFill>
                  <a:schemeClr val="dk1"/>
                </a:solidFill>
              </a:rPr>
              <a:t>PRIDE PARADE </a:t>
            </a:r>
            <a:endParaRPr b="1" sz="1500">
              <a:solidFill>
                <a:schemeClr val="dk1"/>
              </a:solidFill>
            </a:endParaRPr>
          </a:p>
          <a:p>
            <a:pPr indent="0" lvl="0" marL="0" rtl="0" algn="ctr">
              <a:lnSpc>
                <a:spcPct val="115000"/>
              </a:lnSpc>
              <a:spcBef>
                <a:spcPts val="1800"/>
              </a:spcBef>
              <a:spcAft>
                <a:spcPts val="1800"/>
              </a:spcAft>
              <a:buNone/>
            </a:pPr>
            <a:r>
              <a:rPr lang="en" sz="1500">
                <a:solidFill>
                  <a:schemeClr val="dk1"/>
                </a:solidFill>
              </a:rPr>
              <a:t>June 2025</a:t>
            </a:r>
            <a:endParaRPr sz="1200">
              <a:solidFill>
                <a:schemeClr val="dk1"/>
              </a:solidFill>
            </a:endParaRPr>
          </a:p>
        </p:txBody>
      </p:sp>
      <p:sp>
        <p:nvSpPr>
          <p:cNvPr id="153" name="Google Shape;153;p23"/>
          <p:cNvSpPr/>
          <p:nvPr/>
        </p:nvSpPr>
        <p:spPr>
          <a:xfrm>
            <a:off x="4755705" y="2167625"/>
            <a:ext cx="1698300" cy="1901700"/>
          </a:xfrm>
          <a:prstGeom prst="rect">
            <a:avLst/>
          </a:prstGeom>
          <a:solidFill>
            <a:srgbClr val="B6D7A8"/>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1800"/>
              </a:spcBef>
              <a:spcAft>
                <a:spcPts val="0"/>
              </a:spcAft>
              <a:buNone/>
            </a:pPr>
            <a:r>
              <a:rPr b="1" lang="en" sz="1500">
                <a:solidFill>
                  <a:schemeClr val="dk1"/>
                </a:solidFill>
              </a:rPr>
              <a:t>P</a:t>
            </a:r>
            <a:r>
              <a:rPr b="1" lang="en" sz="1500">
                <a:solidFill>
                  <a:schemeClr val="dk1"/>
                </a:solidFill>
              </a:rPr>
              <a:t>ORCHFEST </a:t>
            </a:r>
            <a:endParaRPr b="1" sz="1500">
              <a:solidFill>
                <a:schemeClr val="dk1"/>
              </a:solidFill>
            </a:endParaRPr>
          </a:p>
          <a:p>
            <a:pPr indent="0" lvl="0" marL="0" rtl="0" algn="ctr">
              <a:lnSpc>
                <a:spcPct val="115000"/>
              </a:lnSpc>
              <a:spcBef>
                <a:spcPts val="1800"/>
              </a:spcBef>
              <a:spcAft>
                <a:spcPts val="1800"/>
              </a:spcAft>
              <a:buNone/>
            </a:pPr>
            <a:r>
              <a:rPr lang="en" sz="1500">
                <a:solidFill>
                  <a:schemeClr val="dk1"/>
                </a:solidFill>
              </a:rPr>
              <a:t>September 2025 </a:t>
            </a:r>
            <a:endParaRPr sz="1200">
              <a:solidFill>
                <a:schemeClr val="dk1"/>
              </a:solidFill>
            </a:endParaRPr>
          </a:p>
        </p:txBody>
      </p:sp>
      <p:sp>
        <p:nvSpPr>
          <p:cNvPr id="154" name="Google Shape;154;p23"/>
          <p:cNvSpPr/>
          <p:nvPr/>
        </p:nvSpPr>
        <p:spPr>
          <a:xfrm>
            <a:off x="6639070" y="2167625"/>
            <a:ext cx="1698300" cy="1901700"/>
          </a:xfrm>
          <a:prstGeom prst="rect">
            <a:avLst/>
          </a:prstGeom>
          <a:solidFill>
            <a:srgbClr val="B6D7A8"/>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1800"/>
              </a:spcBef>
              <a:spcAft>
                <a:spcPts val="0"/>
              </a:spcAft>
              <a:buNone/>
            </a:pPr>
            <a:r>
              <a:rPr b="1" lang="en" sz="1500">
                <a:solidFill>
                  <a:schemeClr val="dk1"/>
                </a:solidFill>
              </a:rPr>
              <a:t>3</a:t>
            </a:r>
            <a:r>
              <a:rPr b="1" baseline="30000" lang="en" sz="1500">
                <a:solidFill>
                  <a:schemeClr val="dk1"/>
                </a:solidFill>
              </a:rPr>
              <a:t>RD</a:t>
            </a:r>
            <a:r>
              <a:rPr b="1" lang="en" sz="1500">
                <a:solidFill>
                  <a:schemeClr val="dk1"/>
                </a:solidFill>
              </a:rPr>
              <a:t> ANNUAL SWEATY SWEATER / FUN RUN</a:t>
            </a:r>
            <a:r>
              <a:rPr lang="en" sz="1500">
                <a:solidFill>
                  <a:schemeClr val="dk1"/>
                </a:solidFill>
              </a:rPr>
              <a:t> </a:t>
            </a:r>
            <a:endParaRPr sz="1500">
              <a:solidFill>
                <a:schemeClr val="dk1"/>
              </a:solidFill>
            </a:endParaRPr>
          </a:p>
          <a:p>
            <a:pPr indent="0" lvl="0" marL="0" rtl="0" algn="ctr">
              <a:lnSpc>
                <a:spcPct val="115000"/>
              </a:lnSpc>
              <a:spcBef>
                <a:spcPts val="1800"/>
              </a:spcBef>
              <a:spcAft>
                <a:spcPts val="1800"/>
              </a:spcAft>
              <a:buNone/>
            </a:pPr>
            <a:r>
              <a:rPr lang="en" sz="1500">
                <a:solidFill>
                  <a:schemeClr val="dk1"/>
                </a:solidFill>
              </a:rPr>
              <a:t>December 2025 </a:t>
            </a:r>
            <a:endParaRPr sz="1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0" y="918025"/>
            <a:ext cx="9144000" cy="141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a:solidFill>
                  <a:srgbClr val="38761D"/>
                </a:solidFill>
              </a:rPr>
              <a:t>Thank You!</a:t>
            </a:r>
            <a:endParaRPr sz="3220">
              <a:solidFill>
                <a:srgbClr val="38761D"/>
              </a:solidFill>
            </a:endParaRPr>
          </a:p>
          <a:p>
            <a:pPr indent="0" lvl="0" marL="0" rtl="0" algn="ctr">
              <a:spcBef>
                <a:spcPts val="0"/>
              </a:spcBef>
              <a:spcAft>
                <a:spcPts val="0"/>
              </a:spcAft>
              <a:buSzPts val="990"/>
              <a:buNone/>
            </a:pPr>
            <a:r>
              <a:t/>
            </a:r>
            <a:endParaRPr sz="3220"/>
          </a:p>
          <a:p>
            <a:pPr indent="0" lvl="0" marL="0" rtl="0" algn="ctr">
              <a:spcBef>
                <a:spcPts val="0"/>
              </a:spcBef>
              <a:spcAft>
                <a:spcPts val="0"/>
              </a:spcAft>
              <a:buSzPts val="990"/>
              <a:buNone/>
            </a:pPr>
            <a:r>
              <a:rPr lang="en" sz="1920"/>
              <a:t>RecreationCommittee@MountRainierMD.org</a:t>
            </a:r>
            <a:r>
              <a:rPr lang="en" sz="3220"/>
              <a:t> </a:t>
            </a:r>
            <a:endParaRPr sz="3220"/>
          </a:p>
        </p:txBody>
      </p:sp>
      <p:sp>
        <p:nvSpPr>
          <p:cNvPr id="160" name="Google Shape;160;p24"/>
          <p:cNvSpPr txBox="1"/>
          <p:nvPr/>
        </p:nvSpPr>
        <p:spPr>
          <a:xfrm>
            <a:off x="190200" y="3058250"/>
            <a:ext cx="1731900" cy="84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420">
                <a:solidFill>
                  <a:schemeClr val="dk1"/>
                </a:solidFill>
              </a:rPr>
              <a:t>Stephanie</a:t>
            </a:r>
            <a:r>
              <a:rPr lang="en" sz="1420">
                <a:solidFill>
                  <a:schemeClr val="dk1"/>
                </a:solidFill>
              </a:rPr>
              <a:t> Schlesinger, Co-chair </a:t>
            </a:r>
            <a:endParaRPr sz="2720">
              <a:solidFill>
                <a:schemeClr val="dk1"/>
              </a:solidFill>
            </a:endParaRPr>
          </a:p>
        </p:txBody>
      </p:sp>
      <p:sp>
        <p:nvSpPr>
          <p:cNvPr id="161" name="Google Shape;161;p24"/>
          <p:cNvSpPr txBox="1"/>
          <p:nvPr/>
        </p:nvSpPr>
        <p:spPr>
          <a:xfrm>
            <a:off x="1922100" y="3167450"/>
            <a:ext cx="1608600" cy="62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420">
                <a:solidFill>
                  <a:schemeClr val="dk1"/>
                </a:solidFill>
              </a:rPr>
              <a:t>Emily Bird</a:t>
            </a:r>
            <a:r>
              <a:rPr lang="en" sz="1420">
                <a:solidFill>
                  <a:schemeClr val="dk1"/>
                </a:solidFill>
              </a:rPr>
              <a:t>, Co-chair </a:t>
            </a:r>
            <a:endParaRPr sz="2720">
              <a:solidFill>
                <a:schemeClr val="dk1"/>
              </a:solidFill>
            </a:endParaRPr>
          </a:p>
        </p:txBody>
      </p:sp>
      <p:sp>
        <p:nvSpPr>
          <p:cNvPr id="162" name="Google Shape;162;p24"/>
          <p:cNvSpPr txBox="1"/>
          <p:nvPr/>
        </p:nvSpPr>
        <p:spPr>
          <a:xfrm>
            <a:off x="3204500" y="3167450"/>
            <a:ext cx="2323200" cy="62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420">
                <a:solidFill>
                  <a:schemeClr val="dk1"/>
                </a:solidFill>
              </a:rPr>
              <a:t>Bethany Van Kampen-Saravia</a:t>
            </a:r>
            <a:r>
              <a:rPr lang="en" sz="1420">
                <a:solidFill>
                  <a:schemeClr val="dk1"/>
                </a:solidFill>
              </a:rPr>
              <a:t> </a:t>
            </a:r>
            <a:endParaRPr sz="2720">
              <a:solidFill>
                <a:schemeClr val="dk1"/>
              </a:solidFill>
            </a:endParaRPr>
          </a:p>
        </p:txBody>
      </p:sp>
      <p:sp>
        <p:nvSpPr>
          <p:cNvPr id="163" name="Google Shape;163;p24"/>
          <p:cNvSpPr txBox="1"/>
          <p:nvPr/>
        </p:nvSpPr>
        <p:spPr>
          <a:xfrm>
            <a:off x="5450075" y="3276800"/>
            <a:ext cx="1731900" cy="40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420">
                <a:solidFill>
                  <a:schemeClr val="dk1"/>
                </a:solidFill>
              </a:rPr>
              <a:t>Megan Haber</a:t>
            </a:r>
            <a:endParaRPr sz="1420">
              <a:solidFill>
                <a:schemeClr val="dk1"/>
              </a:solidFill>
            </a:endParaRPr>
          </a:p>
        </p:txBody>
      </p:sp>
      <p:sp>
        <p:nvSpPr>
          <p:cNvPr id="164" name="Google Shape;164;p24"/>
          <p:cNvSpPr txBox="1"/>
          <p:nvPr/>
        </p:nvSpPr>
        <p:spPr>
          <a:xfrm>
            <a:off x="7121425" y="3276800"/>
            <a:ext cx="1731900" cy="40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420">
                <a:solidFill>
                  <a:schemeClr val="dk1"/>
                </a:solidFill>
              </a:rPr>
              <a:t>Jenny Hoffpauir</a:t>
            </a:r>
            <a:endParaRPr sz="142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248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About Us </a:t>
            </a:r>
            <a:endParaRPr b="1"/>
          </a:p>
        </p:txBody>
      </p:sp>
      <p:sp>
        <p:nvSpPr>
          <p:cNvPr id="63" name="Google Shape;63;p14"/>
          <p:cNvSpPr txBox="1"/>
          <p:nvPr>
            <p:ph idx="1" type="body"/>
          </p:nvPr>
        </p:nvSpPr>
        <p:spPr>
          <a:xfrm>
            <a:off x="5441138" y="2950350"/>
            <a:ext cx="1771200" cy="303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600">
                <a:solidFill>
                  <a:srgbClr val="1C4587"/>
                </a:solidFill>
              </a:rPr>
              <a:t>5</a:t>
            </a:r>
            <a:r>
              <a:rPr lang="en"/>
              <a:t> </a:t>
            </a:r>
            <a:endParaRPr/>
          </a:p>
          <a:p>
            <a:pPr indent="0" lvl="0" marL="0" rtl="0" algn="ctr">
              <a:spcBef>
                <a:spcPts val="1200"/>
              </a:spcBef>
              <a:spcAft>
                <a:spcPts val="1200"/>
              </a:spcAft>
              <a:buNone/>
            </a:pPr>
            <a:r>
              <a:rPr lang="en">
                <a:solidFill>
                  <a:srgbClr val="000000"/>
                </a:solidFill>
              </a:rPr>
              <a:t>C</a:t>
            </a:r>
            <a:r>
              <a:rPr lang="en">
                <a:solidFill>
                  <a:srgbClr val="000000"/>
                </a:solidFill>
              </a:rPr>
              <a:t>ommittee members</a:t>
            </a:r>
            <a:endParaRPr>
              <a:solidFill>
                <a:srgbClr val="000000"/>
              </a:solidFill>
            </a:endParaRPr>
          </a:p>
        </p:txBody>
      </p:sp>
      <p:sp>
        <p:nvSpPr>
          <p:cNvPr id="64" name="Google Shape;64;p14"/>
          <p:cNvSpPr txBox="1"/>
          <p:nvPr/>
        </p:nvSpPr>
        <p:spPr>
          <a:xfrm>
            <a:off x="6598150" y="-116775"/>
            <a:ext cx="42858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800"/>
              </a:spcBef>
              <a:spcAft>
                <a:spcPts val="2800"/>
              </a:spcAft>
              <a:buNone/>
            </a:pPr>
            <a:r>
              <a:t/>
            </a:r>
            <a:endParaRPr>
              <a:solidFill>
                <a:schemeClr val="dk1"/>
              </a:solidFill>
            </a:endParaRPr>
          </a:p>
        </p:txBody>
      </p:sp>
      <p:sp>
        <p:nvSpPr>
          <p:cNvPr id="65" name="Google Shape;65;p14"/>
          <p:cNvSpPr txBox="1"/>
          <p:nvPr/>
        </p:nvSpPr>
        <p:spPr>
          <a:xfrm>
            <a:off x="311775" y="908275"/>
            <a:ext cx="8610300" cy="173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800"/>
              </a:spcBef>
              <a:spcAft>
                <a:spcPts val="1800"/>
              </a:spcAft>
              <a:buNone/>
            </a:pPr>
            <a:r>
              <a:rPr lang="en" sz="1800">
                <a:solidFill>
                  <a:schemeClr val="dk1"/>
                </a:solidFill>
              </a:rPr>
              <a:t>The Mount Rainier Recreation Committee aims to facilitate multi-generational recreational opportunities in the areas of sports, appreciation of our natural environment, and the arts. The committee is the steward for the City of Mount Rainier recreational resources ensuring that residents have full access and take full advantage of our neighborhood treasures.  </a:t>
            </a:r>
            <a:endParaRPr sz="1800">
              <a:solidFill>
                <a:schemeClr val="dk1"/>
              </a:solidFill>
            </a:endParaRPr>
          </a:p>
        </p:txBody>
      </p:sp>
      <p:sp>
        <p:nvSpPr>
          <p:cNvPr id="66" name="Google Shape;66;p14"/>
          <p:cNvSpPr txBox="1"/>
          <p:nvPr>
            <p:ph idx="1" type="body"/>
          </p:nvPr>
        </p:nvSpPr>
        <p:spPr>
          <a:xfrm>
            <a:off x="7150950" y="2950350"/>
            <a:ext cx="1771200" cy="303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600">
                <a:solidFill>
                  <a:srgbClr val="1C4587"/>
                </a:solidFill>
              </a:rPr>
              <a:t>2</a:t>
            </a:r>
            <a:r>
              <a:rPr lang="en">
                <a:solidFill>
                  <a:srgbClr val="1C4587"/>
                </a:solidFill>
              </a:rPr>
              <a:t> </a:t>
            </a:r>
            <a:endParaRPr>
              <a:solidFill>
                <a:srgbClr val="1C4587"/>
              </a:solidFill>
            </a:endParaRPr>
          </a:p>
          <a:p>
            <a:pPr indent="0" lvl="0" marL="0" rtl="0" algn="ctr">
              <a:spcBef>
                <a:spcPts val="1200"/>
              </a:spcBef>
              <a:spcAft>
                <a:spcPts val="1200"/>
              </a:spcAft>
              <a:buNone/>
            </a:pPr>
            <a:r>
              <a:rPr lang="en">
                <a:solidFill>
                  <a:schemeClr val="dk1"/>
                </a:solidFill>
              </a:rPr>
              <a:t>New committee members in 2024</a:t>
            </a:r>
            <a:endParaRPr>
              <a:solidFill>
                <a:schemeClr val="dk1"/>
              </a:solidFill>
            </a:endParaRPr>
          </a:p>
        </p:txBody>
      </p:sp>
      <p:sp>
        <p:nvSpPr>
          <p:cNvPr id="67" name="Google Shape;67;p14"/>
          <p:cNvSpPr txBox="1"/>
          <p:nvPr>
            <p:ph idx="1" type="body"/>
          </p:nvPr>
        </p:nvSpPr>
        <p:spPr>
          <a:xfrm>
            <a:off x="2021513" y="2950350"/>
            <a:ext cx="1771200" cy="303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600">
                <a:solidFill>
                  <a:srgbClr val="1C4587"/>
                </a:solidFill>
              </a:rPr>
              <a:t>4</a:t>
            </a:r>
            <a:r>
              <a:rPr lang="en">
                <a:solidFill>
                  <a:srgbClr val="1C4587"/>
                </a:solidFill>
              </a:rPr>
              <a:t> </a:t>
            </a:r>
            <a:endParaRPr>
              <a:solidFill>
                <a:srgbClr val="1C4587"/>
              </a:solidFill>
            </a:endParaRPr>
          </a:p>
          <a:p>
            <a:pPr indent="0" lvl="0" marL="0" rtl="0" algn="ctr">
              <a:spcBef>
                <a:spcPts val="1200"/>
              </a:spcBef>
              <a:spcAft>
                <a:spcPts val="1200"/>
              </a:spcAft>
              <a:buNone/>
            </a:pPr>
            <a:r>
              <a:rPr lang="en">
                <a:solidFill>
                  <a:schemeClr val="dk1"/>
                </a:solidFill>
              </a:rPr>
              <a:t>Impactful events each year</a:t>
            </a:r>
            <a:endParaRPr>
              <a:solidFill>
                <a:schemeClr val="dk1"/>
              </a:solidFill>
            </a:endParaRPr>
          </a:p>
        </p:txBody>
      </p:sp>
      <p:sp>
        <p:nvSpPr>
          <p:cNvPr id="68" name="Google Shape;68;p14"/>
          <p:cNvSpPr txBox="1"/>
          <p:nvPr>
            <p:ph idx="1" type="body"/>
          </p:nvPr>
        </p:nvSpPr>
        <p:spPr>
          <a:xfrm>
            <a:off x="311700" y="2950350"/>
            <a:ext cx="1771200" cy="303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600">
                <a:solidFill>
                  <a:srgbClr val="1C4587"/>
                </a:solidFill>
              </a:rPr>
              <a:t>500+</a:t>
            </a:r>
            <a:r>
              <a:rPr lang="en" sz="3600"/>
              <a:t> </a:t>
            </a:r>
            <a:endParaRPr sz="3600"/>
          </a:p>
          <a:p>
            <a:pPr indent="0" lvl="0" marL="0" rtl="0" algn="ctr">
              <a:spcBef>
                <a:spcPts val="1200"/>
              </a:spcBef>
              <a:spcAft>
                <a:spcPts val="1200"/>
              </a:spcAft>
              <a:buNone/>
            </a:pPr>
            <a:r>
              <a:rPr lang="en">
                <a:solidFill>
                  <a:schemeClr val="dk1"/>
                </a:solidFill>
              </a:rPr>
              <a:t>Residents engaged</a:t>
            </a:r>
            <a:endParaRPr>
              <a:solidFill>
                <a:schemeClr val="dk1"/>
              </a:solidFill>
            </a:endParaRPr>
          </a:p>
        </p:txBody>
      </p:sp>
      <p:sp>
        <p:nvSpPr>
          <p:cNvPr id="69" name="Google Shape;69;p14"/>
          <p:cNvSpPr txBox="1"/>
          <p:nvPr>
            <p:ph idx="1" type="body"/>
          </p:nvPr>
        </p:nvSpPr>
        <p:spPr>
          <a:xfrm>
            <a:off x="3731325" y="2950350"/>
            <a:ext cx="1771200" cy="303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600">
                <a:solidFill>
                  <a:srgbClr val="1C4587"/>
                </a:solidFill>
              </a:rPr>
              <a:t>2</a:t>
            </a:r>
            <a:r>
              <a:rPr lang="en"/>
              <a:t> </a:t>
            </a:r>
            <a:endParaRPr/>
          </a:p>
          <a:p>
            <a:pPr indent="0" lvl="0" marL="0" rtl="0" algn="ctr">
              <a:spcBef>
                <a:spcPts val="1200"/>
              </a:spcBef>
              <a:spcAft>
                <a:spcPts val="1200"/>
              </a:spcAft>
              <a:buNone/>
            </a:pPr>
            <a:r>
              <a:rPr lang="en">
                <a:solidFill>
                  <a:schemeClr val="dk1"/>
                </a:solidFill>
              </a:rPr>
              <a:t>Grants awarded</a:t>
            </a:r>
            <a:endParaRPr>
              <a:solidFill>
                <a:schemeClr val="dk1"/>
              </a:solidFill>
            </a:endParaRPr>
          </a:p>
        </p:txBody>
      </p:sp>
      <p:sp>
        <p:nvSpPr>
          <p:cNvPr id="70" name="Google Shape;70;p14"/>
          <p:cNvSpPr/>
          <p:nvPr/>
        </p:nvSpPr>
        <p:spPr>
          <a:xfrm>
            <a:off x="0" y="2843425"/>
            <a:ext cx="9144000" cy="26700"/>
          </a:xfrm>
          <a:prstGeom prst="rect">
            <a:avLst/>
          </a:prstGeom>
          <a:solidFill>
            <a:srgbClr val="1C4587"/>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 name="Google Shape;71;p14"/>
          <p:cNvSpPr/>
          <p:nvPr/>
        </p:nvSpPr>
        <p:spPr>
          <a:xfrm>
            <a:off x="0" y="4915575"/>
            <a:ext cx="9144000" cy="26700"/>
          </a:xfrm>
          <a:prstGeom prst="rect">
            <a:avLst/>
          </a:prstGeom>
          <a:solidFill>
            <a:srgbClr val="1C4587"/>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 name="Google Shape;72;p14"/>
          <p:cNvSpPr txBox="1"/>
          <p:nvPr/>
        </p:nvSpPr>
        <p:spPr>
          <a:xfrm rot="-5400000">
            <a:off x="-547175" y="3332125"/>
            <a:ext cx="2042700" cy="111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1C4587"/>
                </a:solidFill>
              </a:rPr>
              <a:t>FY25</a:t>
            </a:r>
            <a:endParaRPr sz="2300">
              <a:solidFill>
                <a:schemeClr val="accent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311700" y="232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a:t>Community Clean Up &amp; Brunch</a:t>
            </a:r>
            <a:endParaRPr sz="3020"/>
          </a:p>
        </p:txBody>
      </p:sp>
      <p:sp>
        <p:nvSpPr>
          <p:cNvPr id="78" name="Google Shape;78;p15"/>
          <p:cNvSpPr txBox="1"/>
          <p:nvPr>
            <p:ph idx="1" type="body"/>
          </p:nvPr>
        </p:nvSpPr>
        <p:spPr>
          <a:xfrm>
            <a:off x="3232975" y="1017725"/>
            <a:ext cx="2694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1200"/>
              </a:spcBef>
              <a:spcAft>
                <a:spcPts val="0"/>
              </a:spcAft>
              <a:buClr>
                <a:schemeClr val="dk1"/>
              </a:buClr>
              <a:buSzPct val="61111"/>
              <a:buFont typeface="Arial"/>
              <a:buNone/>
            </a:pPr>
            <a:r>
              <a:rPr lang="en">
                <a:solidFill>
                  <a:srgbClr val="222222"/>
                </a:solidFill>
              </a:rPr>
              <a:t>“The clean up was definitely needed -- there was a lot of plastic bottles, cups, liquor bottles, and even some clothes. The event had a real impact -- I believe it increased the overall curb appeal of the neighborhood and it definitely helped get people outside and moving.” </a:t>
            </a:r>
            <a:r>
              <a:rPr i="1" lang="en">
                <a:solidFill>
                  <a:srgbClr val="222222"/>
                </a:solidFill>
              </a:rPr>
              <a:t>- Torrence Cook, resident</a:t>
            </a:r>
            <a:endParaRPr i="1">
              <a:solidFill>
                <a:srgbClr val="222222"/>
              </a:solidFill>
            </a:endParaRPr>
          </a:p>
          <a:p>
            <a:pPr indent="0" lvl="0" marL="457200" rtl="0" algn="l">
              <a:spcBef>
                <a:spcPts val="1200"/>
              </a:spcBef>
              <a:spcAft>
                <a:spcPts val="1200"/>
              </a:spcAft>
              <a:buNone/>
            </a:pPr>
            <a:r>
              <a:t/>
            </a:r>
            <a:endParaRPr/>
          </a:p>
        </p:txBody>
      </p:sp>
      <p:pic>
        <p:nvPicPr>
          <p:cNvPr id="79" name="Google Shape;79;p15"/>
          <p:cNvPicPr preferRelativeResize="0"/>
          <p:nvPr/>
        </p:nvPicPr>
        <p:blipFill>
          <a:blip r:embed="rId3">
            <a:alphaModFix/>
          </a:blip>
          <a:stretch>
            <a:fillRect/>
          </a:stretch>
        </p:blipFill>
        <p:spPr>
          <a:xfrm>
            <a:off x="6064150" y="80050"/>
            <a:ext cx="2976425" cy="2996561"/>
          </a:xfrm>
          <a:prstGeom prst="rect">
            <a:avLst/>
          </a:prstGeom>
          <a:noFill/>
          <a:ln>
            <a:noFill/>
          </a:ln>
        </p:spPr>
      </p:pic>
      <p:pic>
        <p:nvPicPr>
          <p:cNvPr id="80" name="Google Shape;80;p15"/>
          <p:cNvPicPr preferRelativeResize="0"/>
          <p:nvPr/>
        </p:nvPicPr>
        <p:blipFill>
          <a:blip r:embed="rId4">
            <a:alphaModFix/>
          </a:blip>
          <a:stretch>
            <a:fillRect/>
          </a:stretch>
        </p:blipFill>
        <p:spPr>
          <a:xfrm>
            <a:off x="311700" y="1017725"/>
            <a:ext cx="2694466" cy="4042675"/>
          </a:xfrm>
          <a:prstGeom prst="rect">
            <a:avLst/>
          </a:prstGeom>
          <a:noFill/>
          <a:ln>
            <a:noFill/>
          </a:ln>
        </p:spPr>
      </p:pic>
      <p:pic>
        <p:nvPicPr>
          <p:cNvPr id="81" name="Google Shape;81;p15"/>
          <p:cNvPicPr preferRelativeResize="0"/>
          <p:nvPr/>
        </p:nvPicPr>
        <p:blipFill>
          <a:blip r:embed="rId5">
            <a:alphaModFix/>
          </a:blip>
          <a:stretch>
            <a:fillRect/>
          </a:stretch>
        </p:blipFill>
        <p:spPr>
          <a:xfrm>
            <a:off x="6064150" y="3139302"/>
            <a:ext cx="2882350" cy="19210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ph type="title"/>
          </p:nvPr>
        </p:nvSpPr>
        <p:spPr>
          <a:xfrm>
            <a:off x="152400" y="173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a:t>MtR Pride Day</a:t>
            </a:r>
            <a:endParaRPr sz="3020"/>
          </a:p>
        </p:txBody>
      </p:sp>
      <p:sp>
        <p:nvSpPr>
          <p:cNvPr id="87" name="Google Shape;87;p16"/>
          <p:cNvSpPr txBox="1"/>
          <p:nvPr>
            <p:ph idx="1" type="body"/>
          </p:nvPr>
        </p:nvSpPr>
        <p:spPr>
          <a:xfrm>
            <a:off x="4189325" y="669950"/>
            <a:ext cx="4536900" cy="1572600"/>
          </a:xfrm>
          <a:prstGeom prst="rect">
            <a:avLst/>
          </a:prstGeom>
          <a:ln>
            <a:noFill/>
          </a:ln>
        </p:spPr>
        <p:txBody>
          <a:bodyPr anchorCtr="0" anchor="t" bIns="91425" lIns="91425" spcFirstLastPara="1" rIns="91425" wrap="square" tIns="91425">
            <a:normAutofit fontScale="25000"/>
          </a:bodyPr>
          <a:lstStyle/>
          <a:p>
            <a:pPr indent="0" lvl="0" marL="0" rtl="0" algn="l">
              <a:spcBef>
                <a:spcPts val="0"/>
              </a:spcBef>
              <a:spcAft>
                <a:spcPts val="0"/>
              </a:spcAft>
              <a:buClr>
                <a:schemeClr val="dk1"/>
              </a:buClr>
              <a:buSzPts val="275"/>
              <a:buFont typeface="Arial"/>
              <a:buNone/>
            </a:pPr>
            <a:r>
              <a:rPr b="1" lang="en" sz="4565">
                <a:solidFill>
                  <a:srgbClr val="222222"/>
                </a:solidFill>
              </a:rPr>
              <a:t>“</a:t>
            </a:r>
            <a:r>
              <a:rPr b="1" lang="en" sz="4565">
                <a:solidFill>
                  <a:srgbClr val="222222"/>
                </a:solidFill>
              </a:rPr>
              <a:t>Our</a:t>
            </a:r>
            <a:r>
              <a:rPr b="1" lang="en" sz="4565">
                <a:solidFill>
                  <a:srgbClr val="222222"/>
                </a:solidFill>
              </a:rPr>
              <a:t> town’s Pride parade and event was a heartfelt celebration of love, acceptance, and the vibrant spirit of our community. </a:t>
            </a:r>
            <a:r>
              <a:rPr lang="en" sz="4565">
                <a:solidFill>
                  <a:srgbClr val="222222"/>
                </a:solidFill>
              </a:rPr>
              <a:t>It was a truly beautiful day where kids, families, and neighbors united to embrace authenticity, uplift one another, and share in the joy of being exactly who they are." </a:t>
            </a:r>
            <a:endParaRPr sz="4565">
              <a:solidFill>
                <a:srgbClr val="222222"/>
              </a:solidFill>
            </a:endParaRPr>
          </a:p>
          <a:p>
            <a:pPr indent="-301075" lvl="0" marL="457200" rtl="0" algn="l">
              <a:spcBef>
                <a:spcPts val="0"/>
              </a:spcBef>
              <a:spcAft>
                <a:spcPts val="0"/>
              </a:spcAft>
              <a:buClr>
                <a:srgbClr val="222222"/>
              </a:buClr>
              <a:buSzPct val="100000"/>
              <a:buChar char="-"/>
            </a:pPr>
            <a:r>
              <a:rPr i="1" lang="en" sz="4565">
                <a:solidFill>
                  <a:srgbClr val="222222"/>
                </a:solidFill>
              </a:rPr>
              <a:t>Nicole de la Torre, resident</a:t>
            </a:r>
            <a:endParaRPr i="1">
              <a:highlight>
                <a:schemeClr val="accent6"/>
              </a:highlight>
            </a:endParaRPr>
          </a:p>
          <a:p>
            <a:pPr indent="0" lvl="0" marL="0" rtl="0" algn="l">
              <a:spcBef>
                <a:spcPts val="0"/>
              </a:spcBef>
              <a:spcAft>
                <a:spcPts val="1200"/>
              </a:spcAft>
              <a:buNone/>
            </a:pPr>
            <a:r>
              <a:t/>
            </a:r>
            <a:endParaRPr>
              <a:highlight>
                <a:schemeClr val="accent6"/>
              </a:highlight>
            </a:endParaRPr>
          </a:p>
        </p:txBody>
      </p:sp>
      <p:pic>
        <p:nvPicPr>
          <p:cNvPr id="88" name="Google Shape;88;p16"/>
          <p:cNvPicPr preferRelativeResize="0"/>
          <p:nvPr/>
        </p:nvPicPr>
        <p:blipFill>
          <a:blip r:embed="rId3">
            <a:alphaModFix/>
          </a:blip>
          <a:stretch>
            <a:fillRect/>
          </a:stretch>
        </p:blipFill>
        <p:spPr>
          <a:xfrm>
            <a:off x="152400" y="748353"/>
            <a:ext cx="3941176" cy="2626799"/>
          </a:xfrm>
          <a:prstGeom prst="rect">
            <a:avLst/>
          </a:prstGeom>
          <a:noFill/>
          <a:ln>
            <a:noFill/>
          </a:ln>
        </p:spPr>
      </p:pic>
      <p:pic>
        <p:nvPicPr>
          <p:cNvPr id="89" name="Google Shape;89;p16"/>
          <p:cNvPicPr preferRelativeResize="0"/>
          <p:nvPr/>
        </p:nvPicPr>
        <p:blipFill>
          <a:blip r:embed="rId4">
            <a:alphaModFix/>
          </a:blip>
          <a:stretch>
            <a:fillRect/>
          </a:stretch>
        </p:blipFill>
        <p:spPr>
          <a:xfrm rot="539277">
            <a:off x="2939342" y="2829188"/>
            <a:ext cx="3477891" cy="2318022"/>
          </a:xfrm>
          <a:prstGeom prst="rect">
            <a:avLst/>
          </a:prstGeom>
          <a:noFill/>
          <a:ln>
            <a:noFill/>
          </a:ln>
        </p:spPr>
      </p:pic>
      <p:pic>
        <p:nvPicPr>
          <p:cNvPr id="90" name="Google Shape;90;p16"/>
          <p:cNvPicPr preferRelativeResize="0"/>
          <p:nvPr/>
        </p:nvPicPr>
        <p:blipFill>
          <a:blip r:embed="rId5">
            <a:alphaModFix/>
          </a:blip>
          <a:stretch>
            <a:fillRect/>
          </a:stretch>
        </p:blipFill>
        <p:spPr>
          <a:xfrm>
            <a:off x="152400" y="2881181"/>
            <a:ext cx="3321902" cy="2214044"/>
          </a:xfrm>
          <a:prstGeom prst="rect">
            <a:avLst/>
          </a:prstGeom>
          <a:noFill/>
          <a:ln>
            <a:noFill/>
          </a:ln>
        </p:spPr>
      </p:pic>
      <p:pic>
        <p:nvPicPr>
          <p:cNvPr id="91" name="Google Shape;91;p16"/>
          <p:cNvPicPr preferRelativeResize="0"/>
          <p:nvPr/>
        </p:nvPicPr>
        <p:blipFill>
          <a:blip r:embed="rId6">
            <a:alphaModFix/>
          </a:blip>
          <a:stretch>
            <a:fillRect/>
          </a:stretch>
        </p:blipFill>
        <p:spPr>
          <a:xfrm rot="-390236">
            <a:off x="6197775" y="2106225"/>
            <a:ext cx="2752750" cy="3572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ph type="title"/>
          </p:nvPr>
        </p:nvSpPr>
        <p:spPr>
          <a:xfrm>
            <a:off x="311700" y="171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Porchfest</a:t>
            </a:r>
            <a:endParaRPr b="1"/>
          </a:p>
        </p:txBody>
      </p:sp>
      <p:sp>
        <p:nvSpPr>
          <p:cNvPr id="97" name="Google Shape;97;p17"/>
          <p:cNvSpPr txBox="1"/>
          <p:nvPr>
            <p:ph idx="1" type="body"/>
          </p:nvPr>
        </p:nvSpPr>
        <p:spPr>
          <a:xfrm>
            <a:off x="5908325" y="744625"/>
            <a:ext cx="3174300" cy="485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222222"/>
                </a:solidFill>
                <a:highlight>
                  <a:srgbClr val="FFFFFF"/>
                </a:highlight>
              </a:rPr>
              <a:t>“A casual way to celebrate our local artists and community. It was inclusive to all ages, low-key and accessible.” </a:t>
            </a:r>
            <a:r>
              <a:rPr i="1" lang="en" sz="1300">
                <a:solidFill>
                  <a:srgbClr val="222222"/>
                </a:solidFill>
                <a:highlight>
                  <a:srgbClr val="FFFFFF"/>
                </a:highlight>
              </a:rPr>
              <a:t>- Chris Winnike, resident </a:t>
            </a:r>
            <a:endParaRPr i="1" sz="1300">
              <a:solidFill>
                <a:srgbClr val="222222"/>
              </a:solidFill>
              <a:highlight>
                <a:srgbClr val="FFFFFF"/>
              </a:highlight>
            </a:endParaRPr>
          </a:p>
          <a:p>
            <a:pPr indent="0" lvl="0" marL="0" rtl="0" algn="l">
              <a:spcBef>
                <a:spcPts val="1200"/>
              </a:spcBef>
              <a:spcAft>
                <a:spcPts val="0"/>
              </a:spcAft>
              <a:buNone/>
            </a:pPr>
            <a:r>
              <a:t/>
            </a:r>
            <a:endParaRPr i="1" sz="1300">
              <a:solidFill>
                <a:srgbClr val="222222"/>
              </a:solidFill>
              <a:highlight>
                <a:srgbClr val="FFFFFF"/>
              </a:highlight>
            </a:endParaRPr>
          </a:p>
          <a:p>
            <a:pPr indent="0" lvl="0" marL="0" rtl="0" algn="l">
              <a:spcBef>
                <a:spcPts val="1200"/>
              </a:spcBef>
              <a:spcAft>
                <a:spcPts val="1200"/>
              </a:spcAft>
              <a:buNone/>
            </a:pPr>
            <a:r>
              <a:rPr lang="en" sz="1300">
                <a:solidFill>
                  <a:srgbClr val="222222"/>
                </a:solidFill>
                <a:highlight>
                  <a:srgbClr val="FFFFFF"/>
                </a:highlight>
              </a:rPr>
              <a:t>“Porchfest inspired a sense of community. It makes the city a wonderful place to live as we have gotten to know neighbors and the people who have kids close in age to us. Our kids loved dancing at porchfest!” </a:t>
            </a:r>
            <a:r>
              <a:rPr i="1" lang="en" sz="1300">
                <a:solidFill>
                  <a:srgbClr val="222222"/>
                </a:solidFill>
                <a:highlight>
                  <a:srgbClr val="FFFFFF"/>
                </a:highlight>
              </a:rPr>
              <a:t>- Natalie Andrews, MR resident </a:t>
            </a:r>
            <a:endParaRPr sz="1300">
              <a:solidFill>
                <a:srgbClr val="222222"/>
              </a:solidFill>
            </a:endParaRPr>
          </a:p>
        </p:txBody>
      </p:sp>
      <p:pic>
        <p:nvPicPr>
          <p:cNvPr id="98" name="Google Shape;98;p17"/>
          <p:cNvPicPr preferRelativeResize="0"/>
          <p:nvPr/>
        </p:nvPicPr>
        <p:blipFill>
          <a:blip r:embed="rId3">
            <a:alphaModFix/>
          </a:blip>
          <a:stretch>
            <a:fillRect/>
          </a:stretch>
        </p:blipFill>
        <p:spPr>
          <a:xfrm>
            <a:off x="311698" y="744625"/>
            <a:ext cx="2197473" cy="3297024"/>
          </a:xfrm>
          <a:prstGeom prst="rect">
            <a:avLst/>
          </a:prstGeom>
          <a:noFill/>
          <a:ln>
            <a:noFill/>
          </a:ln>
        </p:spPr>
      </p:pic>
      <p:pic>
        <p:nvPicPr>
          <p:cNvPr id="99" name="Google Shape;99;p17"/>
          <p:cNvPicPr preferRelativeResize="0"/>
          <p:nvPr/>
        </p:nvPicPr>
        <p:blipFill>
          <a:blip r:embed="rId4">
            <a:alphaModFix/>
          </a:blip>
          <a:stretch>
            <a:fillRect/>
          </a:stretch>
        </p:blipFill>
        <p:spPr>
          <a:xfrm>
            <a:off x="2653176" y="744625"/>
            <a:ext cx="2947277" cy="1964351"/>
          </a:xfrm>
          <a:prstGeom prst="rect">
            <a:avLst/>
          </a:prstGeom>
          <a:noFill/>
          <a:ln>
            <a:noFill/>
          </a:ln>
        </p:spPr>
      </p:pic>
      <p:pic>
        <p:nvPicPr>
          <p:cNvPr id="100" name="Google Shape;100;p17"/>
          <p:cNvPicPr preferRelativeResize="0"/>
          <p:nvPr/>
        </p:nvPicPr>
        <p:blipFill>
          <a:blip r:embed="rId5">
            <a:alphaModFix/>
          </a:blip>
          <a:stretch>
            <a:fillRect/>
          </a:stretch>
        </p:blipFill>
        <p:spPr>
          <a:xfrm>
            <a:off x="2709600" y="2858475"/>
            <a:ext cx="2947277" cy="1964372"/>
          </a:xfrm>
          <a:prstGeom prst="rect">
            <a:avLst/>
          </a:prstGeom>
          <a:noFill/>
          <a:ln>
            <a:noFill/>
          </a:ln>
        </p:spPr>
      </p:pic>
      <p:pic>
        <p:nvPicPr>
          <p:cNvPr id="101" name="Google Shape;101;p17"/>
          <p:cNvPicPr preferRelativeResize="0"/>
          <p:nvPr/>
        </p:nvPicPr>
        <p:blipFill>
          <a:blip r:embed="rId6">
            <a:alphaModFix/>
          </a:blip>
          <a:stretch>
            <a:fillRect/>
          </a:stretch>
        </p:blipFill>
        <p:spPr>
          <a:xfrm>
            <a:off x="311712" y="3201550"/>
            <a:ext cx="2804634" cy="18692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ph idx="1" type="body"/>
          </p:nvPr>
        </p:nvSpPr>
        <p:spPr>
          <a:xfrm>
            <a:off x="277200" y="3978425"/>
            <a:ext cx="3826800" cy="11763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852"/>
              <a:buNone/>
            </a:pPr>
            <a:r>
              <a:rPr lang="en" sz="1130">
                <a:solidFill>
                  <a:srgbClr val="222222"/>
                </a:solidFill>
              </a:rPr>
              <a:t>“The sweaty sweater run is a fantastic community tradition. It gets folks out running or taking a walk and eating snacks as a community, renewing bonds with old neighbors as well as making new bonds with new-to-us neighbors” - </a:t>
            </a:r>
            <a:r>
              <a:rPr i="1" lang="en" sz="1130">
                <a:solidFill>
                  <a:srgbClr val="222222"/>
                </a:solidFill>
              </a:rPr>
              <a:t>a Mount </a:t>
            </a:r>
            <a:r>
              <a:rPr i="1" lang="en" sz="1130">
                <a:solidFill>
                  <a:srgbClr val="222222"/>
                </a:solidFill>
              </a:rPr>
              <a:t>Rainier</a:t>
            </a:r>
            <a:r>
              <a:rPr i="1" lang="en" sz="1130">
                <a:solidFill>
                  <a:srgbClr val="222222"/>
                </a:solidFill>
              </a:rPr>
              <a:t> resident</a:t>
            </a:r>
            <a:r>
              <a:rPr i="1" lang="en" sz="1052">
                <a:solidFill>
                  <a:srgbClr val="222222"/>
                </a:solidFill>
              </a:rPr>
              <a:t>  </a:t>
            </a:r>
            <a:endParaRPr i="1" sz="1052">
              <a:solidFill>
                <a:srgbClr val="222222"/>
              </a:solidFill>
              <a:highlight>
                <a:srgbClr val="FFFFFF"/>
              </a:highlight>
            </a:endParaRPr>
          </a:p>
          <a:p>
            <a:pPr indent="0" lvl="0" marL="0" rtl="0" algn="l">
              <a:lnSpc>
                <a:spcPct val="105000"/>
              </a:lnSpc>
              <a:spcBef>
                <a:spcPts val="1200"/>
              </a:spcBef>
              <a:spcAft>
                <a:spcPts val="1200"/>
              </a:spcAft>
              <a:buSzPts val="852"/>
              <a:buNone/>
            </a:pPr>
            <a:r>
              <a:t/>
            </a:r>
            <a:endParaRPr sz="1595"/>
          </a:p>
        </p:txBody>
      </p:sp>
      <p:pic>
        <p:nvPicPr>
          <p:cNvPr id="107" name="Google Shape;107;p18"/>
          <p:cNvPicPr preferRelativeResize="0"/>
          <p:nvPr/>
        </p:nvPicPr>
        <p:blipFill>
          <a:blip r:embed="rId3">
            <a:alphaModFix/>
          </a:blip>
          <a:stretch>
            <a:fillRect/>
          </a:stretch>
        </p:blipFill>
        <p:spPr>
          <a:xfrm>
            <a:off x="4259675" y="42063"/>
            <a:ext cx="4884324" cy="4884324"/>
          </a:xfrm>
          <a:prstGeom prst="rect">
            <a:avLst/>
          </a:prstGeom>
          <a:noFill/>
          <a:ln>
            <a:noFill/>
          </a:ln>
        </p:spPr>
      </p:pic>
      <p:pic>
        <p:nvPicPr>
          <p:cNvPr id="108" name="Google Shape;108;p18"/>
          <p:cNvPicPr preferRelativeResize="0"/>
          <p:nvPr/>
        </p:nvPicPr>
        <p:blipFill>
          <a:blip r:embed="rId4">
            <a:alphaModFix/>
          </a:blip>
          <a:stretch>
            <a:fillRect/>
          </a:stretch>
        </p:blipFill>
        <p:spPr>
          <a:xfrm>
            <a:off x="222425" y="42075"/>
            <a:ext cx="3936349" cy="39363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311700" y="149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Participation in other community-led events</a:t>
            </a:r>
            <a:r>
              <a:rPr lang="en"/>
              <a:t> </a:t>
            </a:r>
            <a:endParaRPr/>
          </a:p>
        </p:txBody>
      </p:sp>
      <p:sp>
        <p:nvSpPr>
          <p:cNvPr id="114" name="Google Shape;114;p19"/>
          <p:cNvSpPr txBox="1"/>
          <p:nvPr>
            <p:ph idx="1" type="body"/>
          </p:nvPr>
        </p:nvSpPr>
        <p:spPr>
          <a:xfrm>
            <a:off x="1045275" y="863550"/>
            <a:ext cx="3826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solidFill>
                  <a:srgbClr val="38761D"/>
                </a:solidFill>
              </a:rPr>
              <a:t>Mount Rainier Day Parade</a:t>
            </a:r>
            <a:endParaRPr b="1">
              <a:solidFill>
                <a:srgbClr val="38761D"/>
              </a:solidFill>
            </a:endParaRPr>
          </a:p>
        </p:txBody>
      </p:sp>
      <p:sp>
        <p:nvSpPr>
          <p:cNvPr id="115" name="Google Shape;115;p19"/>
          <p:cNvSpPr txBox="1"/>
          <p:nvPr>
            <p:ph idx="1" type="body"/>
          </p:nvPr>
        </p:nvSpPr>
        <p:spPr>
          <a:xfrm>
            <a:off x="5063675" y="907550"/>
            <a:ext cx="3826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solidFill>
                  <a:srgbClr val="38761D"/>
                </a:solidFill>
              </a:rPr>
              <a:t>Mount Rainier PD Trunk or Treat</a:t>
            </a:r>
            <a:endParaRPr b="1">
              <a:solidFill>
                <a:srgbClr val="38761D"/>
              </a:solidFill>
            </a:endParaRPr>
          </a:p>
        </p:txBody>
      </p:sp>
      <p:pic>
        <p:nvPicPr>
          <p:cNvPr id="116" name="Google Shape;116;p19"/>
          <p:cNvPicPr preferRelativeResize="0"/>
          <p:nvPr/>
        </p:nvPicPr>
        <p:blipFill rotWithShape="1">
          <a:blip r:embed="rId3">
            <a:alphaModFix/>
          </a:blip>
          <a:srcRect b="0" l="11403" r="5180" t="0"/>
          <a:stretch/>
        </p:blipFill>
        <p:spPr>
          <a:xfrm rot="-5400000">
            <a:off x="5334539" y="1571462"/>
            <a:ext cx="3285074" cy="2953601"/>
          </a:xfrm>
          <a:prstGeom prst="rect">
            <a:avLst/>
          </a:prstGeom>
          <a:noFill/>
          <a:ln>
            <a:noFill/>
          </a:ln>
        </p:spPr>
      </p:pic>
      <p:pic>
        <p:nvPicPr>
          <p:cNvPr id="117" name="Google Shape;117;p19"/>
          <p:cNvPicPr preferRelativeResize="0"/>
          <p:nvPr/>
        </p:nvPicPr>
        <p:blipFill>
          <a:blip r:embed="rId4">
            <a:alphaModFix/>
          </a:blip>
          <a:stretch>
            <a:fillRect/>
          </a:stretch>
        </p:blipFill>
        <p:spPr>
          <a:xfrm>
            <a:off x="443621" y="1405713"/>
            <a:ext cx="4305374" cy="3168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445025"/>
            <a:ext cx="8520600" cy="572700"/>
          </a:xfrm>
          <a:prstGeom prst="rect">
            <a:avLst/>
          </a:prstGeom>
          <a:solidFill>
            <a:srgbClr val="6AA84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Recreation Grant Application</a:t>
            </a:r>
            <a:endParaRPr/>
          </a:p>
        </p:txBody>
      </p:sp>
      <p:sp>
        <p:nvSpPr>
          <p:cNvPr id="123" name="Google Shape;123;p20"/>
          <p:cNvSpPr txBox="1"/>
          <p:nvPr>
            <p:ph idx="1" type="body"/>
          </p:nvPr>
        </p:nvSpPr>
        <p:spPr>
          <a:xfrm>
            <a:off x="311700" y="1093550"/>
            <a:ext cx="5804700" cy="3675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solidFill>
                  <a:srgbClr val="383838"/>
                </a:solidFill>
              </a:rPr>
              <a:t>The City of Mount Rainier believes that supporting community activities enhances the community as a whole. In support of that belief, the City Council established a Recreation Activities Grant. </a:t>
            </a:r>
            <a:endParaRPr sz="1400">
              <a:solidFill>
                <a:srgbClr val="383838"/>
              </a:solidFill>
            </a:endParaRPr>
          </a:p>
          <a:p>
            <a:pPr indent="-317500" lvl="0" marL="457200" rtl="0" algn="l">
              <a:spcBef>
                <a:spcPts val="1700"/>
              </a:spcBef>
              <a:spcAft>
                <a:spcPts val="0"/>
              </a:spcAft>
              <a:buClr>
                <a:srgbClr val="383838"/>
              </a:buClr>
              <a:buSzPts val="1400"/>
              <a:buChar char="★"/>
            </a:pPr>
            <a:r>
              <a:rPr lang="en" sz="1400">
                <a:solidFill>
                  <a:srgbClr val="383838"/>
                </a:solidFill>
              </a:rPr>
              <a:t>Up to $2,500 to organizations or individuals that wish to hold programs, activities, and events.</a:t>
            </a:r>
            <a:endParaRPr sz="1400">
              <a:solidFill>
                <a:srgbClr val="383838"/>
              </a:solidFill>
            </a:endParaRPr>
          </a:p>
          <a:p>
            <a:pPr indent="-317500" lvl="0" marL="457200" rtl="0" algn="l">
              <a:spcBef>
                <a:spcPts val="0"/>
              </a:spcBef>
              <a:spcAft>
                <a:spcPts val="0"/>
              </a:spcAft>
              <a:buClr>
                <a:srgbClr val="383838"/>
              </a:buClr>
              <a:buSzPts val="1400"/>
              <a:buChar char="★"/>
            </a:pPr>
            <a:r>
              <a:rPr lang="en" sz="1400">
                <a:solidFill>
                  <a:srgbClr val="383838"/>
                </a:solidFill>
              </a:rPr>
              <a:t>Grant provides reimbursement of eligible expenses.</a:t>
            </a:r>
            <a:endParaRPr sz="1400">
              <a:solidFill>
                <a:srgbClr val="383838"/>
              </a:solidFill>
            </a:endParaRPr>
          </a:p>
          <a:p>
            <a:pPr indent="-317500" lvl="0" marL="457200" rtl="0" algn="l">
              <a:spcBef>
                <a:spcPts val="0"/>
              </a:spcBef>
              <a:spcAft>
                <a:spcPts val="0"/>
              </a:spcAft>
              <a:buClr>
                <a:srgbClr val="383838"/>
              </a:buClr>
              <a:buSzPts val="1400"/>
              <a:buChar char="★"/>
            </a:pPr>
            <a:r>
              <a:rPr lang="en" sz="1400">
                <a:solidFill>
                  <a:srgbClr val="383838"/>
                </a:solidFill>
              </a:rPr>
              <a:t>Programs must be open to residents of MtR and promote enhanced community engagement.</a:t>
            </a:r>
            <a:endParaRPr sz="1400">
              <a:solidFill>
                <a:srgbClr val="383838"/>
              </a:solidFill>
            </a:endParaRPr>
          </a:p>
          <a:p>
            <a:pPr indent="-317500" lvl="0" marL="457200" rtl="0" algn="l">
              <a:spcBef>
                <a:spcPts val="0"/>
              </a:spcBef>
              <a:spcAft>
                <a:spcPts val="0"/>
              </a:spcAft>
              <a:buClr>
                <a:srgbClr val="383838"/>
              </a:buClr>
              <a:buSzPts val="1400"/>
              <a:buChar char="★"/>
            </a:pPr>
            <a:r>
              <a:rPr lang="en" sz="1400">
                <a:solidFill>
                  <a:srgbClr val="383838"/>
                </a:solidFill>
              </a:rPr>
              <a:t>Applications accepted on a rolling basis until May 20, 2025 for the current fiscal year.</a:t>
            </a:r>
            <a:endParaRPr sz="1400">
              <a:solidFill>
                <a:srgbClr val="383838"/>
              </a:solidFill>
            </a:endParaRPr>
          </a:p>
          <a:p>
            <a:pPr indent="0" lvl="0" marL="0" rtl="0" algn="l">
              <a:spcBef>
                <a:spcPts val="1700"/>
              </a:spcBef>
              <a:spcAft>
                <a:spcPts val="1700"/>
              </a:spcAft>
              <a:buNone/>
            </a:pPr>
            <a:r>
              <a:rPr lang="en" sz="1400">
                <a:solidFill>
                  <a:srgbClr val="383838"/>
                </a:solidFill>
              </a:rPr>
              <a:t>Visit the Rec Committee’s site for more information and to access application: </a:t>
            </a:r>
            <a:r>
              <a:rPr lang="en" sz="1100" u="sng">
                <a:solidFill>
                  <a:schemeClr val="hlink"/>
                </a:solidFill>
                <a:hlinkClick r:id="rId3"/>
              </a:rPr>
              <a:t>https://www.mountrainiermd.org/238/Recreation-Committee</a:t>
            </a:r>
            <a:endParaRPr/>
          </a:p>
        </p:txBody>
      </p:sp>
      <p:pic>
        <p:nvPicPr>
          <p:cNvPr id="124" name="Google Shape;124;p20"/>
          <p:cNvPicPr preferRelativeResize="0"/>
          <p:nvPr/>
        </p:nvPicPr>
        <p:blipFill>
          <a:blip r:embed="rId4">
            <a:alphaModFix/>
          </a:blip>
          <a:stretch>
            <a:fillRect/>
          </a:stretch>
        </p:blipFill>
        <p:spPr>
          <a:xfrm>
            <a:off x="6313625" y="1017725"/>
            <a:ext cx="2518675" cy="37508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130725" y="111650"/>
            <a:ext cx="8520600" cy="993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Recreation Committee FY25 Grantee</a:t>
            </a:r>
            <a:endParaRPr b="1"/>
          </a:p>
          <a:p>
            <a:pPr indent="0" lvl="0" marL="0" rtl="0" algn="l">
              <a:spcBef>
                <a:spcPts val="0"/>
              </a:spcBef>
              <a:spcAft>
                <a:spcPts val="0"/>
              </a:spcAft>
              <a:buClr>
                <a:schemeClr val="dk1"/>
              </a:buClr>
              <a:buSzPct val="39285"/>
              <a:buFont typeface="Arial"/>
              <a:buNone/>
            </a:pPr>
            <a:r>
              <a:rPr b="1" lang="en"/>
              <a:t>Joe’s Movement Emporium</a:t>
            </a:r>
            <a:endParaRPr/>
          </a:p>
        </p:txBody>
      </p:sp>
      <p:sp>
        <p:nvSpPr>
          <p:cNvPr id="130" name="Google Shape;130;p21"/>
          <p:cNvSpPr txBox="1"/>
          <p:nvPr>
            <p:ph idx="1" type="body"/>
          </p:nvPr>
        </p:nvSpPr>
        <p:spPr>
          <a:xfrm>
            <a:off x="171450" y="1104950"/>
            <a:ext cx="5640900" cy="17160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a:solidFill>
                  <a:srgbClr val="FF0000"/>
                </a:solidFill>
              </a:rPr>
              <a:t>December 15th, 2024 | Umoja: A Kwanzaa Experience for Families</a:t>
            </a:r>
            <a:endParaRPr>
              <a:solidFill>
                <a:srgbClr val="FF0000"/>
              </a:solidFill>
            </a:endParaRPr>
          </a:p>
          <a:p>
            <a:pPr indent="0" lvl="0" marL="0" rtl="0" algn="ctr">
              <a:spcBef>
                <a:spcPts val="1200"/>
              </a:spcBef>
              <a:spcAft>
                <a:spcPts val="0"/>
              </a:spcAft>
              <a:buNone/>
            </a:pPr>
            <a:r>
              <a:rPr lang="en" sz="1300">
                <a:solidFill>
                  <a:schemeClr val="dk1"/>
                </a:solidFill>
              </a:rPr>
              <a:t>Grant funds helped support Joe’s annual  holiday crafting event celebrating Kwanzaa through the principle of Kuumba (creativity). Joe’s engaged visual and performing art instructors who live, work, or have studio space in MtR to lead event workshops. Umoja featured West African drum and dance company, Soul in Motion, cultural face painting, henna body art, and crafts. </a:t>
            </a:r>
            <a:endParaRPr sz="2200"/>
          </a:p>
        </p:txBody>
      </p:sp>
      <p:pic>
        <p:nvPicPr>
          <p:cNvPr id="131" name="Google Shape;131;p21"/>
          <p:cNvPicPr preferRelativeResize="0"/>
          <p:nvPr/>
        </p:nvPicPr>
        <p:blipFill>
          <a:blip r:embed="rId3">
            <a:alphaModFix/>
          </a:blip>
          <a:stretch>
            <a:fillRect/>
          </a:stretch>
        </p:blipFill>
        <p:spPr>
          <a:xfrm>
            <a:off x="6000913" y="111650"/>
            <a:ext cx="2904374" cy="2774625"/>
          </a:xfrm>
          <a:prstGeom prst="rect">
            <a:avLst/>
          </a:prstGeom>
          <a:noFill/>
          <a:ln>
            <a:noFill/>
          </a:ln>
        </p:spPr>
      </p:pic>
      <p:pic>
        <p:nvPicPr>
          <p:cNvPr id="132" name="Google Shape;132;p21"/>
          <p:cNvPicPr preferRelativeResize="0"/>
          <p:nvPr/>
        </p:nvPicPr>
        <p:blipFill>
          <a:blip r:embed="rId4">
            <a:alphaModFix/>
          </a:blip>
          <a:stretch>
            <a:fillRect/>
          </a:stretch>
        </p:blipFill>
        <p:spPr>
          <a:xfrm>
            <a:off x="152400" y="2930450"/>
            <a:ext cx="2714724" cy="2060650"/>
          </a:xfrm>
          <a:prstGeom prst="rect">
            <a:avLst/>
          </a:prstGeom>
          <a:noFill/>
          <a:ln>
            <a:noFill/>
          </a:ln>
        </p:spPr>
      </p:pic>
      <p:pic>
        <p:nvPicPr>
          <p:cNvPr id="133" name="Google Shape;133;p21"/>
          <p:cNvPicPr preferRelativeResize="0"/>
          <p:nvPr/>
        </p:nvPicPr>
        <p:blipFill>
          <a:blip r:embed="rId5">
            <a:alphaModFix/>
          </a:blip>
          <a:stretch>
            <a:fillRect/>
          </a:stretch>
        </p:blipFill>
        <p:spPr>
          <a:xfrm>
            <a:off x="6018975" y="2940828"/>
            <a:ext cx="2904350" cy="2039884"/>
          </a:xfrm>
          <a:prstGeom prst="rect">
            <a:avLst/>
          </a:prstGeom>
          <a:noFill/>
          <a:ln>
            <a:noFill/>
          </a:ln>
        </p:spPr>
      </p:pic>
      <p:pic>
        <p:nvPicPr>
          <p:cNvPr id="134" name="Google Shape;134;p21"/>
          <p:cNvPicPr preferRelativeResize="0"/>
          <p:nvPr/>
        </p:nvPicPr>
        <p:blipFill>
          <a:blip r:embed="rId6">
            <a:alphaModFix/>
          </a:blip>
          <a:stretch>
            <a:fillRect/>
          </a:stretch>
        </p:blipFill>
        <p:spPr>
          <a:xfrm>
            <a:off x="2972798" y="2966937"/>
            <a:ext cx="2940500" cy="1987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